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256" r:id="rId2"/>
    <p:sldId id="271" r:id="rId3"/>
    <p:sldId id="257" r:id="rId4"/>
    <p:sldId id="259" r:id="rId5"/>
    <p:sldId id="260" r:id="rId6"/>
    <p:sldId id="280" r:id="rId7"/>
    <p:sldId id="261" r:id="rId8"/>
    <p:sldId id="272" r:id="rId9"/>
    <p:sldId id="262" r:id="rId10"/>
    <p:sldId id="273" r:id="rId11"/>
    <p:sldId id="263" r:id="rId12"/>
    <p:sldId id="264" r:id="rId13"/>
    <p:sldId id="266" r:id="rId14"/>
    <p:sldId id="268" r:id="rId15"/>
    <p:sldId id="274" r:id="rId16"/>
    <p:sldId id="275" r:id="rId17"/>
    <p:sldId id="276" r:id="rId18"/>
    <p:sldId id="277" r:id="rId19"/>
    <p:sldId id="281" r:id="rId20"/>
    <p:sldId id="282" r:id="rId21"/>
    <p:sldId id="279"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81" d="100"/>
          <a:sy n="81" d="100"/>
        </p:scale>
        <p:origin x="-3248" y="-1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16585A-67DC-9C44-B19C-7DDDCF43DE4A}" type="datetimeFigureOut">
              <a:rPr lang="en-US" smtClean="0"/>
              <a:pPr/>
              <a:t>9/23/11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0B6113C-3A94-964F-B385-5614CBC14C84}" type="slidenum">
              <a:rPr lang="en-US" smtClean="0"/>
              <a:pPr/>
              <a:t>‹#›</a:t>
            </a:fld>
            <a:endParaRPr lang="en-US"/>
          </a:p>
        </p:txBody>
      </p:sp>
    </p:spTree>
    <p:extLst>
      <p:ext uri="{BB962C8B-B14F-4D97-AF65-F5344CB8AC3E}">
        <p14:creationId xmlns:p14="http://schemas.microsoft.com/office/powerpoint/2010/main" val="63338965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0B6113C-3A94-964F-B385-5614CBC14C84}" type="slidenum">
              <a:rPr lang="en-US" smtClean="0"/>
              <a:pPr/>
              <a:t>14</a:t>
            </a:fld>
            <a:endParaRPr lang="en-US"/>
          </a:p>
        </p:txBody>
      </p:sp>
    </p:spTree>
    <p:extLst>
      <p:ext uri="{BB962C8B-B14F-4D97-AF65-F5344CB8AC3E}">
        <p14:creationId xmlns:p14="http://schemas.microsoft.com/office/powerpoint/2010/main" val="9806625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8CBC652-DAB5-0A43-B29A-E2AA602CF075}" type="datetimeFigureOut">
              <a:rPr lang="en-US" smtClean="0"/>
              <a:pPr/>
              <a:t>9/23/11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2994DF-B927-F44C-8D17-7AD1A83BAC09}" type="slidenum">
              <a:rPr lang="en-US" smtClean="0"/>
              <a:pPr/>
              <a:t>‹#›</a:t>
            </a:fld>
            <a:endParaRPr lang="en-US"/>
          </a:p>
        </p:txBody>
      </p:sp>
    </p:spTree>
    <p:extLst>
      <p:ext uri="{BB962C8B-B14F-4D97-AF65-F5344CB8AC3E}">
        <p14:creationId xmlns:p14="http://schemas.microsoft.com/office/powerpoint/2010/main" val="856960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CBC652-DAB5-0A43-B29A-E2AA602CF075}" type="datetimeFigureOut">
              <a:rPr lang="en-US" smtClean="0"/>
              <a:pPr/>
              <a:t>9/23/11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2994DF-B927-F44C-8D17-7AD1A83BAC09}" type="slidenum">
              <a:rPr lang="en-US" smtClean="0"/>
              <a:pPr/>
              <a:t>‹#›</a:t>
            </a:fld>
            <a:endParaRPr lang="en-US"/>
          </a:p>
        </p:txBody>
      </p:sp>
    </p:spTree>
    <p:extLst>
      <p:ext uri="{BB962C8B-B14F-4D97-AF65-F5344CB8AC3E}">
        <p14:creationId xmlns:p14="http://schemas.microsoft.com/office/powerpoint/2010/main" val="3515418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CBC652-DAB5-0A43-B29A-E2AA602CF075}" type="datetimeFigureOut">
              <a:rPr lang="en-US" smtClean="0"/>
              <a:pPr/>
              <a:t>9/23/11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2994DF-B927-F44C-8D17-7AD1A83BAC09}" type="slidenum">
              <a:rPr lang="en-US" smtClean="0"/>
              <a:pPr/>
              <a:t>‹#›</a:t>
            </a:fld>
            <a:endParaRPr lang="en-US"/>
          </a:p>
        </p:txBody>
      </p:sp>
    </p:spTree>
    <p:extLst>
      <p:ext uri="{BB962C8B-B14F-4D97-AF65-F5344CB8AC3E}">
        <p14:creationId xmlns:p14="http://schemas.microsoft.com/office/powerpoint/2010/main" val="284419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CBC652-DAB5-0A43-B29A-E2AA602CF075}" type="datetimeFigureOut">
              <a:rPr lang="en-US" smtClean="0"/>
              <a:pPr/>
              <a:t>9/23/11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2994DF-B927-F44C-8D17-7AD1A83BAC09}" type="slidenum">
              <a:rPr lang="en-US" smtClean="0"/>
              <a:pPr/>
              <a:t>‹#›</a:t>
            </a:fld>
            <a:endParaRPr lang="en-US"/>
          </a:p>
        </p:txBody>
      </p:sp>
    </p:spTree>
    <p:extLst>
      <p:ext uri="{BB962C8B-B14F-4D97-AF65-F5344CB8AC3E}">
        <p14:creationId xmlns:p14="http://schemas.microsoft.com/office/powerpoint/2010/main" val="2231274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8CBC652-DAB5-0A43-B29A-E2AA602CF075}" type="datetimeFigureOut">
              <a:rPr lang="en-US" smtClean="0"/>
              <a:pPr/>
              <a:t>9/23/11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2994DF-B927-F44C-8D17-7AD1A83BAC09}" type="slidenum">
              <a:rPr lang="en-US" smtClean="0"/>
              <a:pPr/>
              <a:t>‹#›</a:t>
            </a:fld>
            <a:endParaRPr lang="en-US"/>
          </a:p>
        </p:txBody>
      </p:sp>
    </p:spTree>
    <p:extLst>
      <p:ext uri="{BB962C8B-B14F-4D97-AF65-F5344CB8AC3E}">
        <p14:creationId xmlns:p14="http://schemas.microsoft.com/office/powerpoint/2010/main" val="464412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8CBC652-DAB5-0A43-B29A-E2AA602CF075}" type="datetimeFigureOut">
              <a:rPr lang="en-US" smtClean="0"/>
              <a:pPr/>
              <a:t>9/23/11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2994DF-B927-F44C-8D17-7AD1A83BAC09}" type="slidenum">
              <a:rPr lang="en-US" smtClean="0"/>
              <a:pPr/>
              <a:t>‹#›</a:t>
            </a:fld>
            <a:endParaRPr lang="en-US"/>
          </a:p>
        </p:txBody>
      </p:sp>
    </p:spTree>
    <p:extLst>
      <p:ext uri="{BB962C8B-B14F-4D97-AF65-F5344CB8AC3E}">
        <p14:creationId xmlns:p14="http://schemas.microsoft.com/office/powerpoint/2010/main" val="1807668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8CBC652-DAB5-0A43-B29A-E2AA602CF075}" type="datetimeFigureOut">
              <a:rPr lang="en-US" smtClean="0"/>
              <a:pPr/>
              <a:t>9/23/11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2994DF-B927-F44C-8D17-7AD1A83BAC09}" type="slidenum">
              <a:rPr lang="en-US" smtClean="0"/>
              <a:pPr/>
              <a:t>‹#›</a:t>
            </a:fld>
            <a:endParaRPr lang="en-US"/>
          </a:p>
        </p:txBody>
      </p:sp>
    </p:spTree>
    <p:extLst>
      <p:ext uri="{BB962C8B-B14F-4D97-AF65-F5344CB8AC3E}">
        <p14:creationId xmlns:p14="http://schemas.microsoft.com/office/powerpoint/2010/main" val="1923722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8CBC652-DAB5-0A43-B29A-E2AA602CF075}" type="datetimeFigureOut">
              <a:rPr lang="en-US" smtClean="0"/>
              <a:pPr/>
              <a:t>9/23/11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2994DF-B927-F44C-8D17-7AD1A83BAC09}" type="slidenum">
              <a:rPr lang="en-US" smtClean="0"/>
              <a:pPr/>
              <a:t>‹#›</a:t>
            </a:fld>
            <a:endParaRPr lang="en-US"/>
          </a:p>
        </p:txBody>
      </p:sp>
    </p:spTree>
    <p:extLst>
      <p:ext uri="{BB962C8B-B14F-4D97-AF65-F5344CB8AC3E}">
        <p14:creationId xmlns:p14="http://schemas.microsoft.com/office/powerpoint/2010/main" val="32892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CBC652-DAB5-0A43-B29A-E2AA602CF075}" type="datetimeFigureOut">
              <a:rPr lang="en-US" smtClean="0"/>
              <a:pPr/>
              <a:t>9/23/11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2994DF-B927-F44C-8D17-7AD1A83BAC09}" type="slidenum">
              <a:rPr lang="en-US" smtClean="0"/>
              <a:pPr/>
              <a:t>‹#›</a:t>
            </a:fld>
            <a:endParaRPr lang="en-US"/>
          </a:p>
        </p:txBody>
      </p:sp>
    </p:spTree>
    <p:extLst>
      <p:ext uri="{BB962C8B-B14F-4D97-AF65-F5344CB8AC3E}">
        <p14:creationId xmlns:p14="http://schemas.microsoft.com/office/powerpoint/2010/main" val="3855898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CBC652-DAB5-0A43-B29A-E2AA602CF075}" type="datetimeFigureOut">
              <a:rPr lang="en-US" smtClean="0"/>
              <a:pPr/>
              <a:t>9/23/11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2994DF-B927-F44C-8D17-7AD1A83BAC09}" type="slidenum">
              <a:rPr lang="en-US" smtClean="0"/>
              <a:pPr/>
              <a:t>‹#›</a:t>
            </a:fld>
            <a:endParaRPr lang="en-US"/>
          </a:p>
        </p:txBody>
      </p:sp>
    </p:spTree>
    <p:extLst>
      <p:ext uri="{BB962C8B-B14F-4D97-AF65-F5344CB8AC3E}">
        <p14:creationId xmlns:p14="http://schemas.microsoft.com/office/powerpoint/2010/main" val="22056721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CBC652-DAB5-0A43-B29A-E2AA602CF075}" type="datetimeFigureOut">
              <a:rPr lang="en-US" smtClean="0"/>
              <a:pPr/>
              <a:t>9/23/11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2994DF-B927-F44C-8D17-7AD1A83BAC09}" type="slidenum">
              <a:rPr lang="en-US" smtClean="0"/>
              <a:pPr/>
              <a:t>‹#›</a:t>
            </a:fld>
            <a:endParaRPr lang="en-US"/>
          </a:p>
        </p:txBody>
      </p:sp>
    </p:spTree>
    <p:extLst>
      <p:ext uri="{BB962C8B-B14F-4D97-AF65-F5344CB8AC3E}">
        <p14:creationId xmlns:p14="http://schemas.microsoft.com/office/powerpoint/2010/main" val="34423736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CBC652-DAB5-0A43-B29A-E2AA602CF075}" type="datetimeFigureOut">
              <a:rPr lang="en-US" smtClean="0"/>
              <a:pPr/>
              <a:t>9/23/11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2994DF-B927-F44C-8D17-7AD1A83BAC09}" type="slidenum">
              <a:rPr lang="en-US" smtClean="0"/>
              <a:pPr/>
              <a:t>‹#›</a:t>
            </a:fld>
            <a:endParaRPr lang="en-US"/>
          </a:p>
        </p:txBody>
      </p:sp>
    </p:spTree>
    <p:extLst>
      <p:ext uri="{BB962C8B-B14F-4D97-AF65-F5344CB8AC3E}">
        <p14:creationId xmlns:p14="http://schemas.microsoft.com/office/powerpoint/2010/main" val="12140440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 Id="rId3"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male smoker.php.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5196" y="2846895"/>
            <a:ext cx="3787051" cy="2659352"/>
          </a:xfrm>
          <a:prstGeom prst="rect">
            <a:avLst/>
          </a:prstGeom>
        </p:spPr>
      </p:pic>
      <p:sp>
        <p:nvSpPr>
          <p:cNvPr id="3" name="Subtitle 2"/>
          <p:cNvSpPr>
            <a:spLocks noGrp="1"/>
          </p:cNvSpPr>
          <p:nvPr>
            <p:ph type="subTitle" idx="1"/>
          </p:nvPr>
        </p:nvSpPr>
        <p:spPr>
          <a:xfrm>
            <a:off x="1550709" y="-1752600"/>
            <a:ext cx="6400800" cy="1752600"/>
          </a:xfrm>
        </p:spPr>
        <p:txBody>
          <a:bodyPr/>
          <a:lstStyle/>
          <a:p>
            <a:endParaRPr lang="en-US" dirty="0" smtClean="0"/>
          </a:p>
        </p:txBody>
      </p:sp>
      <p:sp>
        <p:nvSpPr>
          <p:cNvPr id="2" name="Title 1"/>
          <p:cNvSpPr>
            <a:spLocks noGrp="1"/>
          </p:cNvSpPr>
          <p:nvPr>
            <p:ph type="ctrTitle"/>
          </p:nvPr>
        </p:nvSpPr>
        <p:spPr>
          <a:xfrm>
            <a:off x="685800" y="909435"/>
            <a:ext cx="7772400" cy="2691015"/>
          </a:xfrm>
        </p:spPr>
        <p:txBody>
          <a:bodyPr>
            <a:normAutofit/>
          </a:bodyPr>
          <a:lstStyle/>
          <a:p>
            <a:r>
              <a:rPr lang="en-US" dirty="0" smtClean="0"/>
              <a:t>Smoking at Columbia</a:t>
            </a:r>
            <a:br>
              <a:rPr lang="en-US" dirty="0" smtClean="0"/>
            </a:br>
            <a:r>
              <a:rPr lang="en-US" dirty="0" smtClean="0"/>
              <a:t/>
            </a:r>
            <a:br>
              <a:rPr lang="en-US" dirty="0" smtClean="0"/>
            </a:br>
            <a:endParaRPr lang="en-US" dirty="0" smtClean="0"/>
          </a:p>
        </p:txBody>
      </p:sp>
      <p:pic>
        <p:nvPicPr>
          <p:cNvPr id="5" name="Picture 4" descr="female smoker.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80998" y="2846895"/>
            <a:ext cx="3564080" cy="2659352"/>
          </a:xfrm>
          <a:prstGeom prst="rect">
            <a:avLst/>
          </a:prstGeom>
        </p:spPr>
      </p:pic>
    </p:spTree>
    <p:extLst>
      <p:ext uri="{BB962C8B-B14F-4D97-AF65-F5344CB8AC3E}">
        <p14:creationId xmlns:p14="http://schemas.microsoft.com/office/powerpoint/2010/main" val="122766340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a:t/>
            </a:r>
            <a:br>
              <a:rPr lang="en-US" dirty="0"/>
            </a:br>
            <a:r>
              <a:rPr lang="en-US" dirty="0" smtClean="0"/>
              <a:t>Yes, there is an issue of the contravention of individuals’ rights in considering this, however….</a:t>
            </a:r>
            <a:endParaRPr lang="en-US" dirty="0"/>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dirty="0" smtClean="0"/>
          </a:p>
          <a:p>
            <a:pPr marL="0" indent="0">
              <a:buNone/>
            </a:pPr>
            <a:r>
              <a:rPr lang="en-US" dirty="0" smtClean="0"/>
              <a:t>- Though we tend toward zealously guarding the rights of individuals, as a society, we often encroach upon those rights, selectively, in pursuit of </a:t>
            </a:r>
            <a:r>
              <a:rPr lang="en-US" dirty="0"/>
              <a:t>a</a:t>
            </a:r>
            <a:r>
              <a:rPr lang="en-US" dirty="0" smtClean="0"/>
              <a:t> greater good.</a:t>
            </a:r>
          </a:p>
          <a:p>
            <a:pPr marL="0" indent="0">
              <a:buNone/>
            </a:pPr>
            <a:r>
              <a:rPr lang="en-US" dirty="0" smtClean="0"/>
              <a:t>-Consider, for example, the imposition of traffic </a:t>
            </a:r>
            <a:r>
              <a:rPr lang="en-US" dirty="0"/>
              <a:t>r</a:t>
            </a:r>
            <a:r>
              <a:rPr lang="en-US" dirty="0" smtClean="0"/>
              <a:t>ules and regulations.</a:t>
            </a:r>
            <a:endParaRPr lang="en-US" dirty="0"/>
          </a:p>
        </p:txBody>
      </p:sp>
    </p:spTree>
    <p:extLst>
      <p:ext uri="{BB962C8B-B14F-4D97-AF65-F5344CB8AC3E}">
        <p14:creationId xmlns:p14="http://schemas.microsoft.com/office/powerpoint/2010/main" val="238456361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Stop Signs</a:t>
            </a:r>
            <a:endParaRPr lang="en-US" dirty="0"/>
          </a:p>
        </p:txBody>
      </p:sp>
      <p:pic>
        <p:nvPicPr>
          <p:cNvPr id="4" name="Content Placeholder 3" descr="index.jpg"/>
          <p:cNvPicPr>
            <a:picLocks noGrp="1" noChangeAspect="1"/>
          </p:cNvPicPr>
          <p:nvPr>
            <p:ph idx="1"/>
          </p:nvPr>
        </p:nvPicPr>
        <p:blipFill>
          <a:blip r:embed="rId2">
            <a:extLst>
              <a:ext uri="{28A0092B-C50C-407E-A947-70E740481C1C}">
                <a14:useLocalDpi xmlns:a14="http://schemas.microsoft.com/office/drawing/2010/main" val="0"/>
              </a:ext>
            </a:extLst>
          </a:blip>
          <a:srcRect t="8527" b="8527"/>
          <a:stretch>
            <a:fillRect/>
          </a:stretch>
        </p:blipFill>
        <p:spPr/>
      </p:pic>
    </p:spTree>
    <p:extLst>
      <p:ext uri="{BB962C8B-B14F-4D97-AF65-F5344CB8AC3E}">
        <p14:creationId xmlns:p14="http://schemas.microsoft.com/office/powerpoint/2010/main" val="314982055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Traffic Signals</a:t>
            </a:r>
            <a:endParaRPr lang="en-US" dirty="0"/>
          </a:p>
        </p:txBody>
      </p:sp>
      <p:pic>
        <p:nvPicPr>
          <p:cNvPr id="4" name="Content Placeholder 3" descr="Traffic light.jpg"/>
          <p:cNvPicPr>
            <a:picLocks noGrp="1" noChangeAspect="1"/>
          </p:cNvPicPr>
          <p:nvPr>
            <p:ph idx="1"/>
          </p:nvPr>
        </p:nvPicPr>
        <p:blipFill>
          <a:blip r:embed="rId2">
            <a:extLst>
              <a:ext uri="{28A0092B-C50C-407E-A947-70E740481C1C}">
                <a14:useLocalDpi xmlns:a14="http://schemas.microsoft.com/office/drawing/2010/main" val="0"/>
              </a:ext>
            </a:extLst>
          </a:blip>
          <a:srcRect l="-54836" r="-54836"/>
          <a:stretch>
            <a:fillRect/>
          </a:stretch>
        </p:blipFill>
        <p:spPr>
          <a:xfrm>
            <a:off x="339361" y="1417638"/>
            <a:ext cx="8229600" cy="4525963"/>
          </a:xfrm>
        </p:spPr>
      </p:pic>
    </p:spTree>
    <p:extLst>
      <p:ext uri="{BB962C8B-B14F-4D97-AF65-F5344CB8AC3E}">
        <p14:creationId xmlns:p14="http://schemas.microsoft.com/office/powerpoint/2010/main" val="385324140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Speed Limits</a:t>
            </a:r>
            <a:endParaRPr lang="en-US" dirty="0"/>
          </a:p>
        </p:txBody>
      </p:sp>
      <p:pic>
        <p:nvPicPr>
          <p:cNvPr id="4" name="Content Placeholder 3" descr="speed limits.jpg"/>
          <p:cNvPicPr>
            <a:picLocks noGrp="1" noChangeAspect="1"/>
          </p:cNvPicPr>
          <p:nvPr>
            <p:ph idx="1"/>
          </p:nvPr>
        </p:nvPicPr>
        <p:blipFill rotWithShape="1">
          <a:blip r:embed="rId2">
            <a:extLst>
              <a:ext uri="{28A0092B-C50C-407E-A947-70E740481C1C}">
                <a14:useLocalDpi xmlns:a14="http://schemas.microsoft.com/office/drawing/2010/main" val="0"/>
              </a:ext>
            </a:extLst>
          </a:blip>
          <a:srcRect l="-207834" t="-76492" r="207834" b="132442"/>
          <a:stretch/>
        </p:blipFill>
        <p:spPr>
          <a:xfrm>
            <a:off x="1550988" y="2301875"/>
            <a:ext cx="1093787" cy="601663"/>
          </a:xfrm>
        </p:spPr>
      </p:pic>
      <p:pic>
        <p:nvPicPr>
          <p:cNvPr id="5" name="Picture 4" descr="speed limits.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9300" y="1828800"/>
            <a:ext cx="2552700" cy="3187700"/>
          </a:xfrm>
          <a:prstGeom prst="rect">
            <a:avLst/>
          </a:prstGeom>
        </p:spPr>
      </p:pic>
    </p:spTree>
    <p:extLst>
      <p:ext uri="{BB962C8B-B14F-4D97-AF65-F5344CB8AC3E}">
        <p14:creationId xmlns:p14="http://schemas.microsoft.com/office/powerpoint/2010/main" val="2988927423"/>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Smoke Free Columbia</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en-US" dirty="0" smtClean="0"/>
              <a:t>-The 20 foot linear rule proposed by an interdisciplinary university task force, and adopted by resolution in the Senate last December is an inadequate measure, born of unwarranted compromise. </a:t>
            </a:r>
          </a:p>
          <a:p>
            <a:pPr marL="0" indent="0">
              <a:buNone/>
            </a:pPr>
            <a:r>
              <a:rPr lang="en-US" dirty="0" smtClean="0"/>
              <a:t>-The proposal was a good faith attempt to satisfy all campus constituents – but a compromise solution nonetheless.</a:t>
            </a:r>
          </a:p>
          <a:p>
            <a:pPr marL="0" indent="0">
              <a:buNone/>
            </a:pPr>
            <a:r>
              <a:rPr lang="en-US" dirty="0" smtClean="0"/>
              <a:t>-This measure, in my view , and the view of many of you here in the Senate, and throughout the Columbia community, is  unacceptable to all but a small minority of smokers </a:t>
            </a:r>
          </a:p>
          <a:p>
            <a:pPr marL="0" indent="0">
              <a:buNone/>
            </a:pPr>
            <a:endParaRPr lang="en-US" dirty="0"/>
          </a:p>
        </p:txBody>
      </p:sp>
    </p:spTree>
    <p:extLst>
      <p:ext uri="{BB962C8B-B14F-4D97-AF65-F5344CB8AC3E}">
        <p14:creationId xmlns:p14="http://schemas.microsoft.com/office/powerpoint/2010/main" val="380139061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6648" y="-868362"/>
            <a:ext cx="8229600" cy="1143000"/>
          </a:xfrm>
        </p:spPr>
        <p:txBody>
          <a:bodyPr>
            <a:normAutofit fontScale="90000"/>
          </a:bodyPr>
          <a:lstStyle/>
          <a:p>
            <a:r>
              <a:rPr lang="en-US" dirty="0" smtClean="0"/>
              <a:t/>
            </a:r>
            <a:br>
              <a:rPr lang="en-US" dirty="0" smtClean="0"/>
            </a:br>
            <a:r>
              <a:rPr lang="en-US" dirty="0" smtClean="0"/>
              <a:t/>
            </a:r>
            <a:br>
              <a:rPr lang="en-US" dirty="0" smtClean="0"/>
            </a:br>
            <a:endParaRPr lang="en-US" strike="sngStrike" dirty="0"/>
          </a:p>
        </p:txBody>
      </p:sp>
      <p:sp>
        <p:nvSpPr>
          <p:cNvPr id="3" name="Content Placeholder 2"/>
          <p:cNvSpPr>
            <a:spLocks noGrp="1"/>
          </p:cNvSpPr>
          <p:nvPr>
            <p:ph idx="1"/>
          </p:nvPr>
        </p:nvSpPr>
        <p:spPr>
          <a:xfrm>
            <a:off x="457200" y="855482"/>
            <a:ext cx="8229600" cy="4525963"/>
          </a:xfrm>
        </p:spPr>
        <p:txBody>
          <a:bodyPr>
            <a:noAutofit/>
          </a:bodyPr>
          <a:lstStyle/>
          <a:p>
            <a:pPr marL="0" indent="0">
              <a:buNone/>
            </a:pPr>
            <a:r>
              <a:rPr lang="en-US" sz="2400" dirty="0" smtClean="0"/>
              <a:t>-A strong indication of support for a more complete smoking ban  was evidenced by  2/3 of  this Plenary in the straw vote taken immediately following adoption of the current 20 foot rule.</a:t>
            </a:r>
          </a:p>
          <a:p>
            <a:pPr marL="0" indent="0">
              <a:buNone/>
            </a:pPr>
            <a:endParaRPr lang="en-US" sz="2400" dirty="0" smtClean="0"/>
          </a:p>
          <a:p>
            <a:pPr marL="0" indent="0">
              <a:buNone/>
            </a:pPr>
            <a:r>
              <a:rPr lang="en-US" sz="2400" dirty="0" smtClean="0"/>
              <a:t>-Much to the chagrin and irritation that many of you shared with me last spring, a new resolution which was to call for a more comprehensive smoking prohibition was tabled so that other issues such as ROTC, Disclosure, and Benefits could be addressed.</a:t>
            </a:r>
          </a:p>
          <a:p>
            <a:pPr marL="0" indent="0">
              <a:buNone/>
            </a:pPr>
            <a:endParaRPr lang="en-US" sz="2400" dirty="0"/>
          </a:p>
          <a:p>
            <a:pPr marL="0" indent="0">
              <a:buNone/>
            </a:pPr>
            <a:endParaRPr lang="en-US" sz="2400" dirty="0" smtClean="0"/>
          </a:p>
          <a:p>
            <a:pPr marL="0" indent="0">
              <a:buNone/>
            </a:pPr>
            <a:r>
              <a:rPr lang="en-US" sz="2400" dirty="0" smtClean="0"/>
              <a:t>-It is now possible and appropriate for us to revisit this matter.</a:t>
            </a:r>
            <a:endParaRPr lang="en-US" sz="2400" dirty="0"/>
          </a:p>
        </p:txBody>
      </p:sp>
    </p:spTree>
    <p:extLst>
      <p:ext uri="{BB962C8B-B14F-4D97-AF65-F5344CB8AC3E}">
        <p14:creationId xmlns:p14="http://schemas.microsoft.com/office/powerpoint/2010/main" val="525560225"/>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Please consider </a:t>
            </a:r>
            <a:r>
              <a:rPr lang="en-US" sz="3600" dirty="0"/>
              <a:t>t</a:t>
            </a:r>
            <a:r>
              <a:rPr lang="en-US" sz="3600" dirty="0" smtClean="0"/>
              <a:t>he </a:t>
            </a:r>
            <a:r>
              <a:rPr lang="en-US" sz="3600" dirty="0"/>
              <a:t>f</a:t>
            </a:r>
            <a:r>
              <a:rPr lang="en-US" sz="3600" dirty="0" smtClean="0"/>
              <a:t>ollowing new resolution to replace the resolution enacted last December: </a:t>
            </a:r>
            <a:endParaRPr lang="en-US" sz="3600" dirty="0"/>
          </a:p>
        </p:txBody>
      </p:sp>
      <p:sp>
        <p:nvSpPr>
          <p:cNvPr id="3" name="Content Placeholder 2"/>
          <p:cNvSpPr>
            <a:spLocks noGrp="1"/>
          </p:cNvSpPr>
          <p:nvPr>
            <p:ph idx="1"/>
          </p:nvPr>
        </p:nvSpPr>
        <p:spPr/>
        <p:txBody>
          <a:bodyPr>
            <a:normAutofit fontScale="92500" lnSpcReduction="10000"/>
          </a:bodyPr>
          <a:lstStyle/>
          <a:p>
            <a:pPr marL="0" indent="0">
              <a:buNone/>
            </a:pPr>
            <a:endParaRPr lang="en-US" dirty="0"/>
          </a:p>
          <a:p>
            <a:pPr marL="0" indent="0">
              <a:buNone/>
            </a:pPr>
            <a:r>
              <a:rPr lang="en-US" dirty="0" smtClean="0"/>
              <a:t>-Smoking shall be prohibited from all outdoor spaces contained within the Morningside Heights Campus including spaces within the East Campus and the outdoor bridge across Amsterdam Avenue between Philosophy and Greene Halls.</a:t>
            </a:r>
          </a:p>
          <a:p>
            <a:pPr marL="0" indent="0">
              <a:buNone/>
            </a:pPr>
            <a:r>
              <a:rPr lang="en-US" dirty="0" smtClean="0"/>
              <a:t>-The Morningside Campus is defined as the area bounded by 114</a:t>
            </a:r>
            <a:r>
              <a:rPr lang="en-US" baseline="30000" dirty="0" smtClean="0"/>
              <a:t>th</a:t>
            </a:r>
            <a:r>
              <a:rPr lang="en-US" dirty="0" smtClean="0"/>
              <a:t> Street and 120</a:t>
            </a:r>
            <a:r>
              <a:rPr lang="en-US" baseline="30000" dirty="0" smtClean="0"/>
              <a:t>th</a:t>
            </a:r>
            <a:r>
              <a:rPr lang="en-US" dirty="0" smtClean="0"/>
              <a:t> Street, and, Broadway and Amsterdam Avenue and Morningside Drive.</a:t>
            </a:r>
          </a:p>
          <a:p>
            <a:pPr marL="0" indent="0">
              <a:buNone/>
            </a:pPr>
            <a:endParaRPr lang="en-US" dirty="0"/>
          </a:p>
        </p:txBody>
      </p:sp>
    </p:spTree>
    <p:extLst>
      <p:ext uri="{BB962C8B-B14F-4D97-AF65-F5344CB8AC3E}">
        <p14:creationId xmlns:p14="http://schemas.microsoft.com/office/powerpoint/2010/main" val="618474656"/>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endParaRPr lang="en-US" dirty="0"/>
          </a:p>
        </p:txBody>
      </p:sp>
      <p:sp>
        <p:nvSpPr>
          <p:cNvPr id="3" name="Content Placeholder 2"/>
          <p:cNvSpPr>
            <a:spLocks noGrp="1"/>
          </p:cNvSpPr>
          <p:nvPr>
            <p:ph idx="1"/>
          </p:nvPr>
        </p:nvSpPr>
        <p:spPr>
          <a:xfrm>
            <a:off x="362932" y="563252"/>
            <a:ext cx="8229600" cy="4525963"/>
          </a:xfrm>
        </p:spPr>
        <p:txBody>
          <a:bodyPr>
            <a:noAutofit/>
          </a:bodyPr>
          <a:lstStyle/>
          <a:p>
            <a:pPr marL="0" indent="0">
              <a:buNone/>
            </a:pPr>
            <a:r>
              <a:rPr lang="en-US" sz="2400" dirty="0" smtClean="0"/>
              <a:t>-In addition, smoking will be prohibited from all campus and building entrances, and, the outside perimeters, of all  Columbia University facilities and outside spaces not located on or in proximity to the Morningside Heights campus within a distance that is deemed acceptable, legally, by University Counsel. This would include, for example, Baker Field, Nevis Laboratories, Lamont Doherty, etc. </a:t>
            </a:r>
            <a:endParaRPr lang="en-US" sz="2400" dirty="0"/>
          </a:p>
          <a:p>
            <a:pPr marL="0" indent="0">
              <a:buNone/>
            </a:pPr>
            <a:r>
              <a:rPr lang="en-US" sz="2400" dirty="0"/>
              <a:t>-</a:t>
            </a:r>
            <a:r>
              <a:rPr lang="en-US" sz="2400" dirty="0" smtClean="0"/>
              <a:t>This desire for consideration of greater scope  than the Morningside Campus discussed last year, is at the request of members of the University Administration.</a:t>
            </a:r>
          </a:p>
          <a:p>
            <a:pPr marL="0" indent="0">
              <a:buNone/>
            </a:pPr>
            <a:r>
              <a:rPr lang="en-US" sz="2400" dirty="0" smtClean="0"/>
              <a:t>- </a:t>
            </a:r>
            <a:r>
              <a:rPr lang="en-US" sz="2400" dirty="0"/>
              <a:t>T</a:t>
            </a:r>
            <a:r>
              <a:rPr lang="en-US" sz="2400" dirty="0" smtClean="0"/>
              <a:t>his resolution intends to unambiguously prohibit smoking from all Columbia University environs consistent with rules and regulations presently enacted and being enacted at other educational institutions, as well as New York City and other municipalities throughout the country.</a:t>
            </a:r>
            <a:endParaRPr lang="en-US" sz="2400" dirty="0"/>
          </a:p>
        </p:txBody>
      </p:sp>
    </p:spTree>
    <p:extLst>
      <p:ext uri="{BB962C8B-B14F-4D97-AF65-F5344CB8AC3E}">
        <p14:creationId xmlns:p14="http://schemas.microsoft.com/office/powerpoint/2010/main" val="141663636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pPr marL="0" indent="0">
              <a:buNone/>
            </a:pPr>
            <a:r>
              <a:rPr lang="en-US" sz="2800" dirty="0" smtClean="0"/>
              <a:t>-This resolution intends to be compatible with, and aligned with, the smoking bans recently adopted by both the Columbia University Medical Center and Barnard College. </a:t>
            </a:r>
            <a:endParaRPr lang="en-US" sz="2800" dirty="0"/>
          </a:p>
          <a:p>
            <a:pPr marL="0" indent="0">
              <a:buNone/>
            </a:pPr>
            <a:endParaRPr lang="en-US" sz="2800" dirty="0" smtClean="0"/>
          </a:p>
          <a:p>
            <a:pPr marL="0" indent="0">
              <a:buNone/>
            </a:pPr>
            <a:r>
              <a:rPr lang="en-US" sz="2800" dirty="0"/>
              <a:t>-</a:t>
            </a:r>
            <a:r>
              <a:rPr lang="en-US" sz="2800" dirty="0" smtClean="0"/>
              <a:t>Though this resolution will encroach upon a minority of individuals’ freedoms, it is intended to support the greater health and well being of the larger Columbia University community of students, faculty and staff.</a:t>
            </a:r>
            <a:endParaRPr lang="en-US" sz="2800" dirty="0"/>
          </a:p>
        </p:txBody>
      </p:sp>
    </p:spTree>
    <p:extLst>
      <p:ext uri="{BB962C8B-B14F-4D97-AF65-F5344CB8AC3E}">
        <p14:creationId xmlns:p14="http://schemas.microsoft.com/office/powerpoint/2010/main" val="2649120212"/>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6365"/>
            <a:ext cx="7772400" cy="1470025"/>
          </a:xfrm>
        </p:spPr>
        <p:txBody>
          <a:bodyPr/>
          <a:lstStyle/>
          <a:p>
            <a:r>
              <a:rPr lang="en-US" dirty="0" smtClean="0"/>
              <a:t>Additional Considerations:</a:t>
            </a:r>
            <a:endParaRPr lang="en-US" dirty="0"/>
          </a:p>
        </p:txBody>
      </p:sp>
      <p:sp>
        <p:nvSpPr>
          <p:cNvPr id="3" name="Subtitle 2"/>
          <p:cNvSpPr>
            <a:spLocks noGrp="1"/>
          </p:cNvSpPr>
          <p:nvPr>
            <p:ph type="subTitle" idx="1"/>
          </p:nvPr>
        </p:nvSpPr>
        <p:spPr>
          <a:xfrm>
            <a:off x="1258478" y="1423661"/>
            <a:ext cx="6876854" cy="4326690"/>
          </a:xfrm>
        </p:spPr>
        <p:txBody>
          <a:bodyPr>
            <a:noAutofit/>
          </a:bodyPr>
          <a:lstStyle/>
          <a:p>
            <a:pPr algn="l"/>
            <a:r>
              <a:rPr lang="en-US" sz="2800" dirty="0" smtClean="0"/>
              <a:t>-</a:t>
            </a:r>
            <a:r>
              <a:rPr lang="en-US" sz="2800" dirty="0" smtClean="0">
                <a:solidFill>
                  <a:schemeClr val="tx1"/>
                </a:solidFill>
              </a:rPr>
              <a:t>This new resolution, if enacted, would be made effective as early in </a:t>
            </a:r>
            <a:r>
              <a:rPr lang="en-US" sz="2800" dirty="0" smtClean="0">
                <a:solidFill>
                  <a:schemeClr val="tx1"/>
                </a:solidFill>
              </a:rPr>
              <a:t>2012  </a:t>
            </a:r>
            <a:r>
              <a:rPr lang="en-US" sz="2800" dirty="0" smtClean="0">
                <a:solidFill>
                  <a:schemeClr val="tx1"/>
                </a:solidFill>
              </a:rPr>
              <a:t>on a date certain, as deemed possible and appropriate by the University Administration in consultation with the University Senate.</a:t>
            </a:r>
          </a:p>
          <a:p>
            <a:pPr algn="l"/>
            <a:r>
              <a:rPr lang="en-US" sz="2800" dirty="0" smtClean="0">
                <a:solidFill>
                  <a:schemeClr val="tx1"/>
                </a:solidFill>
              </a:rPr>
              <a:t>-To facilitate further dialogue concerning this new resolution, a meeting will be held for University Senators and other members of the University community who wish to </a:t>
            </a:r>
            <a:r>
              <a:rPr lang="en-US" sz="2800" dirty="0" smtClean="0">
                <a:solidFill>
                  <a:schemeClr val="tx1"/>
                </a:solidFill>
              </a:rPr>
              <a:t>participate  </a:t>
            </a:r>
            <a:r>
              <a:rPr lang="en-US" sz="2800" dirty="0" smtClean="0">
                <a:solidFill>
                  <a:schemeClr val="tx1"/>
                </a:solidFill>
              </a:rPr>
              <a:t>between now and the next Plenary in October.</a:t>
            </a:r>
          </a:p>
          <a:p>
            <a:pPr algn="l"/>
            <a:endParaRPr lang="en-US" sz="2800" dirty="0" smtClean="0">
              <a:solidFill>
                <a:schemeClr val="tx1"/>
              </a:solidFill>
            </a:endParaRPr>
          </a:p>
          <a:p>
            <a:pPr algn="l"/>
            <a:endParaRPr lang="en-US" sz="2800" dirty="0" smtClean="0">
              <a:solidFill>
                <a:schemeClr val="tx1"/>
              </a:solidFill>
            </a:endParaRPr>
          </a:p>
          <a:p>
            <a:pPr algn="l"/>
            <a:endParaRPr lang="en-US" sz="2800" dirty="0" smtClean="0">
              <a:solidFill>
                <a:schemeClr val="tx1"/>
              </a:solidFill>
            </a:endParaRPr>
          </a:p>
          <a:p>
            <a:pPr algn="l"/>
            <a:endParaRPr lang="en-US" sz="2800" dirty="0" smtClean="0">
              <a:solidFill>
                <a:schemeClr val="tx1"/>
              </a:solidFill>
            </a:endParaRPr>
          </a:p>
          <a:p>
            <a:pPr algn="l"/>
            <a:endParaRPr lang="en-US" sz="2800" dirty="0">
              <a:solidFill>
                <a:schemeClr val="tx1"/>
              </a:solidFill>
            </a:endParaRPr>
          </a:p>
          <a:p>
            <a:pPr algn="l"/>
            <a:endParaRPr lang="en-US" sz="2800" dirty="0" smtClean="0">
              <a:solidFill>
                <a:schemeClr val="tx1"/>
              </a:solidFill>
            </a:endParaRPr>
          </a:p>
          <a:p>
            <a:pPr algn="l"/>
            <a:endParaRPr lang="en-US" sz="2800" dirty="0"/>
          </a:p>
        </p:txBody>
      </p:sp>
    </p:spTree>
    <p:extLst>
      <p:ext uri="{BB962C8B-B14F-4D97-AF65-F5344CB8AC3E}">
        <p14:creationId xmlns:p14="http://schemas.microsoft.com/office/powerpoint/2010/main" val="1982136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 </a:t>
            </a:r>
            <a:r>
              <a:rPr lang="en-US" dirty="0"/>
              <a:t>E</a:t>
            </a:r>
            <a:r>
              <a:rPr lang="en-US" dirty="0" smtClean="0"/>
              <a:t>vidence of smoking  throughout the campus is ever present and extremely unattractive.</a:t>
            </a:r>
            <a:endParaRPr lang="en-US" dirty="0"/>
          </a:p>
        </p:txBody>
      </p:sp>
      <p:sp>
        <p:nvSpPr>
          <p:cNvPr id="3" name="Content Placeholder 2"/>
          <p:cNvSpPr>
            <a:spLocks noGrp="1"/>
          </p:cNvSpPr>
          <p:nvPr>
            <p:ph idx="1"/>
          </p:nvPr>
        </p:nvSpPr>
        <p:spPr/>
        <p:txBody>
          <a:bodyPr/>
          <a:lstStyle/>
          <a:p>
            <a:pPr marL="0" indent="0">
              <a:buNone/>
            </a:pPr>
            <a:r>
              <a:rPr lang="en-US" dirty="0" smtClean="0"/>
              <a:t>                                                                                            </a:t>
            </a:r>
          </a:p>
        </p:txBody>
      </p:sp>
    </p:spTree>
    <p:extLst>
      <p:ext uri="{BB962C8B-B14F-4D97-AF65-F5344CB8AC3E}">
        <p14:creationId xmlns:p14="http://schemas.microsoft.com/office/powerpoint/2010/main" val="692017920"/>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81571"/>
            <a:ext cx="8229600" cy="1143000"/>
          </a:xfrm>
        </p:spPr>
        <p:txBody>
          <a:bodyPr>
            <a:normAutofit fontScale="90000"/>
          </a:bodyPr>
          <a:lstStyle/>
          <a:p>
            <a:pPr algn="l"/>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a:t>
            </a:r>
            <a:r>
              <a:rPr lang="en-US" sz="3100" dirty="0" smtClean="0"/>
              <a:t>Though many Senators have expressed a desire to vote on this resolution now, others have asked that a vote be deferred until the October Plenary, to allow the above mentioned forum to occur, and, to take into account that many Senators here today are new. They may, understandably, wish more time to consider this matter.</a:t>
            </a:r>
            <a:endParaRPr lang="en-US" sz="3100" dirty="0"/>
          </a:p>
        </p:txBody>
      </p:sp>
      <p:sp>
        <p:nvSpPr>
          <p:cNvPr id="3" name="Content Placeholder 2"/>
          <p:cNvSpPr>
            <a:spLocks noGrp="1"/>
          </p:cNvSpPr>
          <p:nvPr>
            <p:ph idx="1"/>
          </p:nvPr>
        </p:nvSpPr>
        <p:spPr>
          <a:xfrm flipV="1">
            <a:off x="391212" y="7328709"/>
            <a:ext cx="5877613" cy="45719"/>
          </a:xfrm>
        </p:spPr>
        <p:txBody>
          <a:bodyPr>
            <a:normAutofit fontScale="25000" lnSpcReduction="20000"/>
          </a:bodyPr>
          <a:lstStyle/>
          <a:p>
            <a:pPr marL="0" indent="0">
              <a:buNone/>
            </a:pPr>
            <a:endParaRPr lang="en-US" dirty="0"/>
          </a:p>
        </p:txBody>
      </p:sp>
    </p:spTree>
    <p:extLst>
      <p:ext uri="{BB962C8B-B14F-4D97-AF65-F5344CB8AC3E}">
        <p14:creationId xmlns:p14="http://schemas.microsoft.com/office/powerpoint/2010/main" val="36807721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Conclusion:</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-Columbia is an institution of higher learning and a bastion of principled thinking and action.</a:t>
            </a:r>
          </a:p>
          <a:p>
            <a:pPr marL="0" indent="0">
              <a:buNone/>
            </a:pPr>
            <a:r>
              <a:rPr lang="en-US" dirty="0" smtClean="0"/>
              <a:t> -As a governing body at Columbia, it is imperative that we have the courage and strength of conviction to take an important and leading role on issues such as this without compromise or regard for popularity or lack thereof.</a:t>
            </a:r>
          </a:p>
          <a:p>
            <a:pPr marL="0" indent="0">
              <a:buNone/>
            </a:pPr>
            <a:r>
              <a:rPr lang="en-US" dirty="0" smtClean="0"/>
              <a:t>-We should step up and do the right thing in this matter. Please join me in making Columbia University a Smoke Free Institution</a:t>
            </a:r>
          </a:p>
          <a:p>
            <a:endParaRPr lang="en-US" dirty="0"/>
          </a:p>
        </p:txBody>
      </p:sp>
    </p:spTree>
    <p:extLst>
      <p:ext uri="{BB962C8B-B14F-4D97-AF65-F5344CB8AC3E}">
        <p14:creationId xmlns:p14="http://schemas.microsoft.com/office/powerpoint/2010/main" val="414186594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One Butt</a:t>
            </a:r>
            <a:br>
              <a:rPr lang="en-US" dirty="0" smtClean="0"/>
            </a:br>
            <a:endParaRPr lang="en-US" dirty="0"/>
          </a:p>
        </p:txBody>
      </p:sp>
      <p:pic>
        <p:nvPicPr>
          <p:cNvPr id="4" name="Content Placeholder 3" descr="butts11.jpg"/>
          <p:cNvPicPr>
            <a:picLocks noGrp="1" noChangeAspect="1"/>
          </p:cNvPicPr>
          <p:nvPr>
            <p:ph idx="1"/>
          </p:nvPr>
        </p:nvPicPr>
        <p:blipFill>
          <a:blip r:embed="rId2">
            <a:extLst>
              <a:ext uri="{28A0092B-C50C-407E-A947-70E740481C1C}">
                <a14:useLocalDpi xmlns:a14="http://schemas.microsoft.com/office/drawing/2010/main" val="0"/>
              </a:ext>
            </a:extLst>
          </a:blip>
          <a:srcRect t="13336" b="13336"/>
          <a:stretch>
            <a:fillRect/>
          </a:stretch>
        </p:blipFill>
        <p:spPr/>
      </p:pic>
    </p:spTree>
    <p:extLst>
      <p:ext uri="{BB962C8B-B14F-4D97-AF65-F5344CB8AC3E}">
        <p14:creationId xmlns:p14="http://schemas.microsoft.com/office/powerpoint/2010/main" val="78781475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Few Butts</a:t>
            </a:r>
            <a:endParaRPr lang="en-US" dirty="0"/>
          </a:p>
        </p:txBody>
      </p:sp>
      <p:pic>
        <p:nvPicPr>
          <p:cNvPr id="4" name="Content Placeholder 3" descr="cigarette-butts.jpg"/>
          <p:cNvPicPr>
            <a:picLocks noGrp="1" noChangeAspect="1"/>
          </p:cNvPicPr>
          <p:nvPr>
            <p:ph idx="1"/>
          </p:nvPr>
        </p:nvPicPr>
        <p:blipFill>
          <a:blip r:embed="rId2">
            <a:extLst>
              <a:ext uri="{28A0092B-C50C-407E-A947-70E740481C1C}">
                <a14:useLocalDpi xmlns:a14="http://schemas.microsoft.com/office/drawing/2010/main" val="0"/>
              </a:ext>
            </a:extLst>
          </a:blip>
          <a:srcRect t="12019" b="12019"/>
          <a:stretch>
            <a:fillRect/>
          </a:stretch>
        </p:blipFill>
        <p:spPr/>
      </p:pic>
    </p:spTree>
    <p:extLst>
      <p:ext uri="{BB962C8B-B14F-4D97-AF65-F5344CB8AC3E}">
        <p14:creationId xmlns:p14="http://schemas.microsoft.com/office/powerpoint/2010/main" val="53234134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Butts Everywhere</a:t>
            </a:r>
            <a:endParaRPr lang="en-US" dirty="0"/>
          </a:p>
        </p:txBody>
      </p:sp>
      <p:pic>
        <p:nvPicPr>
          <p:cNvPr id="4" name="Content Placeholder 3" descr="j03860831.jpg"/>
          <p:cNvPicPr>
            <a:picLocks noGrp="1" noChangeAspect="1"/>
          </p:cNvPicPr>
          <p:nvPr>
            <p:ph idx="1"/>
          </p:nvPr>
        </p:nvPicPr>
        <p:blipFill>
          <a:blip r:embed="rId2">
            <a:extLst>
              <a:ext uri="{28A0092B-C50C-407E-A947-70E740481C1C}">
                <a14:useLocalDpi xmlns:a14="http://schemas.microsoft.com/office/drawing/2010/main" val="0"/>
              </a:ext>
            </a:extLst>
          </a:blip>
          <a:srcRect t="11503" b="11503"/>
          <a:stretch>
            <a:fillRect/>
          </a:stretch>
        </p:blipFill>
        <p:spPr/>
      </p:pic>
    </p:spTree>
    <p:extLst>
      <p:ext uri="{BB962C8B-B14F-4D97-AF65-F5344CB8AC3E}">
        <p14:creationId xmlns:p14="http://schemas.microsoft.com/office/powerpoint/2010/main" val="106672585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86320"/>
            <a:ext cx="8229600" cy="1143000"/>
          </a:xfrm>
        </p:spPr>
        <p:txBody>
          <a:bodyPr>
            <a:normAutofit fontScale="90000"/>
          </a:bodyPr>
          <a:lstStyle/>
          <a:p>
            <a:r>
              <a:rPr lang="en-US" dirty="0" smtClean="0"/>
              <a:t>The resolution that I am asking you to consider is not about aesthetics however.</a:t>
            </a:r>
            <a:endParaRPr lang="en-US" dirty="0"/>
          </a:p>
        </p:txBody>
      </p:sp>
      <p:sp>
        <p:nvSpPr>
          <p:cNvPr id="3" name="Content Placeholder 2"/>
          <p:cNvSpPr>
            <a:spLocks noGrp="1"/>
          </p:cNvSpPr>
          <p:nvPr>
            <p:ph idx="1"/>
          </p:nvPr>
        </p:nvSpPr>
        <p:spPr>
          <a:xfrm>
            <a:off x="457200" y="1600200"/>
            <a:ext cx="8229600" cy="1175706"/>
          </a:xfrm>
        </p:spPr>
        <p:txBody>
          <a:bodyPr>
            <a:spAutoFit/>
          </a:bodyPr>
          <a:lstStyle/>
          <a:p>
            <a:pPr>
              <a:buNone/>
            </a:pPr>
            <a:endParaRPr lang="en-US" dirty="0" smtClean="0"/>
          </a:p>
          <a:p>
            <a:pPr>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Second Hand Smoke is a Public Health Issue</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-According to the National Cancer Institute at the National Institutes of Health second hand smoke is dangerous at any concentration level.</a:t>
            </a:r>
          </a:p>
          <a:p>
            <a:pPr marL="0" indent="0">
              <a:buNone/>
            </a:pPr>
            <a:r>
              <a:rPr lang="en-US" dirty="0" smtClean="0"/>
              <a:t>-There is no safe threshold of exposure to second hand cigarette smoke.</a:t>
            </a:r>
          </a:p>
          <a:p>
            <a:pPr marL="0" indent="0">
              <a:buNone/>
            </a:pPr>
            <a:r>
              <a:rPr lang="en-US" dirty="0" smtClean="0"/>
              <a:t>-Second hand cigarette smoke has been proven to cause lung cancer and is suspected as a cause of a host of other cancers and other diseases.</a:t>
            </a:r>
          </a:p>
          <a:p>
            <a:pPr marL="0" indent="0">
              <a:buNone/>
            </a:pPr>
            <a:r>
              <a:rPr lang="en-US" dirty="0" smtClean="0"/>
              <a:t>-There are 7000 compounds that have been identified in second hand cigarette smoke.</a:t>
            </a:r>
          </a:p>
          <a:p>
            <a:pPr marL="0" indent="0">
              <a:buNone/>
            </a:pPr>
            <a:r>
              <a:rPr lang="en-US" dirty="0" smtClean="0"/>
              <a:t>-Of these 250 have been deemed harmful.</a:t>
            </a:r>
            <a:endParaRPr lang="en-US" dirty="0"/>
          </a:p>
        </p:txBody>
      </p:sp>
      <p:sp>
        <p:nvSpPr>
          <p:cNvPr id="4" name="TextBox 3"/>
          <p:cNvSpPr txBox="1"/>
          <p:nvPr/>
        </p:nvSpPr>
        <p:spPr>
          <a:xfrm>
            <a:off x="6992240" y="1019194"/>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46609413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endParaRPr lang="en-US" dirty="0"/>
          </a:p>
        </p:txBody>
      </p:sp>
      <p:sp>
        <p:nvSpPr>
          <p:cNvPr id="3" name="Content Placeholder 2"/>
          <p:cNvSpPr>
            <a:spLocks noGrp="1"/>
          </p:cNvSpPr>
          <p:nvPr>
            <p:ph idx="1"/>
          </p:nvPr>
        </p:nvSpPr>
        <p:spPr>
          <a:xfrm>
            <a:off x="457200" y="761214"/>
            <a:ext cx="8229600" cy="4525963"/>
          </a:xfrm>
        </p:spPr>
        <p:txBody>
          <a:bodyPr>
            <a:normAutofit fontScale="85000" lnSpcReduction="10000"/>
          </a:bodyPr>
          <a:lstStyle/>
          <a:p>
            <a:pPr marL="0" indent="0">
              <a:buNone/>
            </a:pPr>
            <a:r>
              <a:rPr lang="en-US" dirty="0" smtClean="0"/>
              <a:t>-These harmful chemicals include hydrogen cyanide, carbon monoxide and ammonia.</a:t>
            </a:r>
          </a:p>
          <a:p>
            <a:pPr marL="0" indent="0">
              <a:buNone/>
            </a:pPr>
            <a:endParaRPr lang="en-US" dirty="0" smtClean="0"/>
          </a:p>
          <a:p>
            <a:pPr marL="0" indent="0">
              <a:buNone/>
            </a:pPr>
            <a:r>
              <a:rPr lang="en-US" dirty="0" smtClean="0"/>
              <a:t>-Of these 250 chemicals, 69 are known carcinogens such as benzene, cadmium, polonium, 1,3 butadiene, ethylene oxide, chromium, vinyl chloride and nickel.</a:t>
            </a:r>
          </a:p>
          <a:p>
            <a:pPr marL="0" indent="0">
              <a:buNone/>
            </a:pPr>
            <a:endParaRPr lang="en-US" dirty="0" smtClean="0"/>
          </a:p>
          <a:p>
            <a:pPr marL="0" indent="0">
              <a:buNone/>
            </a:pPr>
            <a:r>
              <a:rPr lang="en-US" dirty="0" smtClean="0"/>
              <a:t>-As a result of the increasingly evident risks of second hand smoke, hundreds of municipalities and institutions, including colleges, have expanded smoking prohibitions from indoor to indoor and outdoor spaces.</a:t>
            </a:r>
          </a:p>
          <a:p>
            <a:endParaRPr lang="en-US" dirty="0" smtClean="0"/>
          </a:p>
          <a:p>
            <a:endParaRPr lang="en-US" dirty="0"/>
          </a:p>
        </p:txBody>
      </p:sp>
    </p:spTree>
    <p:extLst>
      <p:ext uri="{BB962C8B-B14F-4D97-AF65-F5344CB8AC3E}">
        <p14:creationId xmlns:p14="http://schemas.microsoft.com/office/powerpoint/2010/main" val="318376991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Smokers’ Health Care Costs represent a significant public burden</a:t>
            </a:r>
            <a:endParaRPr lang="en-US" dirty="0"/>
          </a:p>
        </p:txBody>
      </p:sp>
      <p:sp>
        <p:nvSpPr>
          <p:cNvPr id="3" name="Content Placeholder 2"/>
          <p:cNvSpPr>
            <a:spLocks noGrp="1"/>
          </p:cNvSpPr>
          <p:nvPr>
            <p:ph idx="1"/>
          </p:nvPr>
        </p:nvSpPr>
        <p:spPr>
          <a:xfrm>
            <a:off x="457200" y="1675614"/>
            <a:ext cx="8229600" cy="4525963"/>
          </a:xfrm>
        </p:spPr>
        <p:txBody>
          <a:bodyPr>
            <a:normAutofit fontScale="92500" lnSpcReduction="20000"/>
          </a:bodyPr>
          <a:lstStyle/>
          <a:p>
            <a:endParaRPr lang="en-US" dirty="0" smtClean="0"/>
          </a:p>
          <a:p>
            <a:pPr marL="0" indent="0">
              <a:buNone/>
            </a:pPr>
            <a:r>
              <a:rPr lang="en-US" dirty="0" smtClean="0"/>
              <a:t>-Various government studies have estimated that incremental health care costs, born by smokers, and paid for by all of us in the form of higher insurance premiums, exclusive of opportunity losses derived from lost wages, approximates $100 billion per year. Even if this is  overstated, it </a:t>
            </a:r>
            <a:r>
              <a:rPr lang="en-US" dirty="0" smtClean="0"/>
              <a:t> </a:t>
            </a:r>
            <a:r>
              <a:rPr lang="en-US" dirty="0" smtClean="0"/>
              <a:t>still represents a staggering number.</a:t>
            </a:r>
          </a:p>
          <a:p>
            <a:pPr marL="0" indent="0">
              <a:buNone/>
            </a:pPr>
            <a:r>
              <a:rPr lang="en-US" dirty="0" smtClean="0"/>
              <a:t>-Curiously, smokers health care costs are diminished somewhat, in total, as a result of smokers’ shorter lifespans.</a:t>
            </a:r>
            <a:endParaRPr lang="en-US" dirty="0"/>
          </a:p>
        </p:txBody>
      </p:sp>
    </p:spTree>
    <p:extLst>
      <p:ext uri="{BB962C8B-B14F-4D97-AF65-F5344CB8AC3E}">
        <p14:creationId xmlns:p14="http://schemas.microsoft.com/office/powerpoint/2010/main" val="111335839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417</TotalTime>
  <Words>978</Words>
  <Application>Microsoft Macintosh PowerPoint</Application>
  <PresentationFormat>On-screen Show (4:3)</PresentationFormat>
  <Paragraphs>68</Paragraphs>
  <Slides>21</Slides>
  <Notes>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Smoking at Columbia  </vt:lpstr>
      <vt:lpstr>        Evidence of smoking  throughout the campus is ever present and extremely unattractive.</vt:lpstr>
      <vt:lpstr>One Butt </vt:lpstr>
      <vt:lpstr>A Few Butts</vt:lpstr>
      <vt:lpstr>Butts Everywhere</vt:lpstr>
      <vt:lpstr>The resolution that I am asking you to consider is not about aesthetics however.</vt:lpstr>
      <vt:lpstr> Second Hand Smoke is a Public Health Issue</vt:lpstr>
      <vt:lpstr> </vt:lpstr>
      <vt:lpstr>  Smokers’ Health Care Costs represent a significant public burden</vt:lpstr>
      <vt:lpstr>  Yes, there is an issue of the contravention of individuals’ rights in considering this, however….</vt:lpstr>
      <vt:lpstr>Stop Signs</vt:lpstr>
      <vt:lpstr>Traffic Signals</vt:lpstr>
      <vt:lpstr>Speed Limits</vt:lpstr>
      <vt:lpstr>A Smoke Free Columbia</vt:lpstr>
      <vt:lpstr>  </vt:lpstr>
      <vt:lpstr>Please consider the following new resolution to replace the resolution enacted last December: </vt:lpstr>
      <vt:lpstr> </vt:lpstr>
      <vt:lpstr> </vt:lpstr>
      <vt:lpstr>Additional Considerations:</vt:lpstr>
      <vt:lpstr>    -Though many Senators have expressed a desire to vote on this resolution now, others have asked that a vote be deferred until the October Plenary, to allow the above mentioned forum to occur, and, to take into account that many Senators here today are new. They may, understandably, wish more time to consider this matter.</vt:lpstr>
      <vt:lpstr>In Conclusion:</vt:lpstr>
    </vt:vector>
  </TitlesOfParts>
  <Company>columbia Business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Smoking on the Morningside Campus</dc:title>
  <dc:creator>Mark Cohen</dc:creator>
  <cp:lastModifiedBy>Mark Cohen</cp:lastModifiedBy>
  <cp:revision>42</cp:revision>
  <dcterms:created xsi:type="dcterms:W3CDTF">2011-09-21T01:12:04Z</dcterms:created>
  <dcterms:modified xsi:type="dcterms:W3CDTF">2011-09-23T06:14:50Z</dcterms:modified>
</cp:coreProperties>
</file>